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67" r:id="rId13"/>
    <p:sldId id="271" r:id="rId14"/>
    <p:sldId id="272" r:id="rId15"/>
    <p:sldId id="268" r:id="rId16"/>
    <p:sldId id="273" r:id="rId17"/>
    <p:sldId id="269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4886D-0670-4393-B18F-8D4B73AF8B8B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234DA-E346-4C82-AAFA-B06995683A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655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BCA1-1A7B-F59A-73F1-5BAC35285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AF594-5075-B464-77D7-BBB383D8A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9731E-B84E-2F53-6EDC-B27C3346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84793-DF3E-3FD9-8757-334B0186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AFDEC-0601-39D3-A466-06F96C8E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114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121E-2964-CD0F-70DE-4D3A5041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35755-2C2F-DEC3-107C-E35426A2C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E8FE6-CADE-B99D-9AA2-04A3A768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F4624-F356-7C88-5419-5C7101F0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CADDB-B6BC-025B-707D-16682770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400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26B0C-F9F6-D517-19F1-3ED6B0304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8D9F-A484-B968-6E68-D296299E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799B3-AF6B-ABFB-24FB-62D44883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72018-9875-9E0D-4D4E-2B02575A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2315C-CE33-7E48-EB84-DFE20D41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32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6719-8F91-15F0-66C8-A3B74C9B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9F72C-11F3-DF48-A384-475405D50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19871-67A8-BD84-D7E6-8AD3C9EE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C288E-7C7C-5607-786D-A3307207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8D3B6-EEB0-48A5-70FE-7BF99DAD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937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1AC4-064D-17C5-ED8F-A5E08AA2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1DD3E-A1E1-E9E1-D17F-AF8CB2C06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FAC71-D2F8-F419-FA45-E7221206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83E05-970A-24BC-3942-1C10690D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94A31-48D6-49EB-DB1B-9BFAB65A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898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11AA-A1C8-455C-7BF2-1F5081F0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B764-99FB-4A99-1124-5EE4A5F26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80D54-A21C-8B3C-3821-E78270B05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99B10-07A4-F024-E150-3E4B4AF6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036BC-2B67-B50F-D134-121D9FDA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685D6-CD04-3E93-1EB7-83CA8F5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168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230E-97DC-F7EB-561F-4AFC02C7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DC3B3-486D-369E-FBE1-E48432E8C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EB815-3F54-EA20-1A2A-708D0E6EB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D726-5911-2B0E-CF49-48B97DB15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DE808-F01A-2483-611F-03A0AB25A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AD62F-3ACB-B8B3-6689-DD8C024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25737-92AB-FFC7-28C0-96A4C909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6229D-50A6-F1A1-19CA-0C83F7B4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119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5D4F-4EAD-4C19-C1A6-1227C06FD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7EEB2-1D3F-F97A-9686-C577E26B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27A91-05E3-C679-591D-9AC53F1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3826C-0E95-2A58-48AE-5973FF2B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202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CA723-2DA3-2CD3-092E-F0A87274F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6225B-FFA7-74ED-5ACB-2D12C47E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579B9-74F8-7759-023D-9DB3266C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679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AFF2-621D-8B20-05AA-C8FE5932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9254-F610-828C-A52E-75257B351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AD554-38B5-D2EA-54FE-2843B8C9C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E0860-B09E-8E70-96B8-FD182287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8B9EC-BFC0-2E63-13B5-19E16252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3727B-7823-B060-EAD5-036A1FE5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756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A008-3330-1579-6D1A-54868EF5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4C0E21-6620-030F-9BF8-C26FABFAA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E12AE-06C5-5366-4104-ED7F692B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DC444-176F-53BA-5369-9AD0B4B3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C4432-AAD8-DDBD-5487-C11E46E2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80DDB-899C-3DCC-F3EE-F22AABD7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92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ED411-5916-26A6-2874-EB485FA0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3795E-FE4E-F312-C4E8-213CE6B12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0A29-09DB-379E-7F1D-41F4E07C7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3098-C216-4E41-B366-F3AFDB7D2A2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7EE05-2E89-8C3C-7D84-98DC27395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AEDD8-E8AC-C9D4-C97F-5A790710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875FC-230E-4D14-9BBD-551E0A8868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996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hyperlink" Target="https://wordwall.net/play/846/524/84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8227" y="4373021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</a:t>
            </a:r>
            <a:br>
              <a:rPr lang="hr-HR" sz="5400" b="1" dirty="0"/>
            </a:br>
            <a:r>
              <a:rPr lang="hr-HR" sz="5400" b="1" dirty="0" err="1"/>
              <a:t>History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922972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E01624-7D97-4001-D679-90EF515F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1309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A65C45-AE9E-D275-23D3-8FCDA2252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0" y="1244319"/>
            <a:ext cx="4359080" cy="49326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71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E466AA2-8B5A-5082-0C1F-429FA93B36CC}"/>
              </a:ext>
            </a:extLst>
          </p:cNvPr>
          <p:cNvSpPr txBox="1">
            <a:spLocks/>
          </p:cNvSpPr>
          <p:nvPr/>
        </p:nvSpPr>
        <p:spPr>
          <a:xfrm>
            <a:off x="5883370" y="861134"/>
            <a:ext cx="5892606" cy="5442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LANGUAGE FOCUS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Letters</a:t>
            </a:r>
            <a:r>
              <a:rPr lang="hr-HR" dirty="0"/>
              <a:t> </a:t>
            </a:r>
            <a:r>
              <a:rPr lang="hr-HR" dirty="0" err="1"/>
              <a:t>that</a:t>
            </a:r>
            <a:r>
              <a:rPr lang="hr-HR" dirty="0"/>
              <a:t> are </a:t>
            </a:r>
            <a:r>
              <a:rPr lang="hr-HR" dirty="0" err="1"/>
              <a:t>missing</a:t>
            </a:r>
            <a:r>
              <a:rPr lang="hr-HR" dirty="0"/>
              <a:t> are </a:t>
            </a:r>
            <a:r>
              <a:rPr lang="hr-HR" dirty="0">
                <a:solidFill>
                  <a:srgbClr val="FF0000"/>
                </a:solidFill>
              </a:rPr>
              <a:t>–d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>
                <a:solidFill>
                  <a:srgbClr val="FF0000"/>
                </a:solidFill>
              </a:rPr>
              <a:t>–</a:t>
            </a:r>
            <a:r>
              <a:rPr lang="hr-HR" dirty="0" err="1">
                <a:solidFill>
                  <a:srgbClr val="FF0000"/>
                </a:solidFill>
              </a:rPr>
              <a:t>ed</a:t>
            </a:r>
            <a:r>
              <a:rPr lang="hr-HR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escape</a:t>
            </a:r>
            <a:r>
              <a:rPr lang="hr-HR" b="1" dirty="0" err="1">
                <a:solidFill>
                  <a:srgbClr val="FF0000"/>
                </a:solidFill>
              </a:rPr>
              <a:t>d</a:t>
            </a:r>
            <a:endParaRPr lang="hr-HR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wait</a:t>
            </a:r>
            <a:r>
              <a:rPr lang="hr-HR" b="1" dirty="0" err="1">
                <a:solidFill>
                  <a:srgbClr val="FF0000"/>
                </a:solidFill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play</a:t>
            </a:r>
            <a:r>
              <a:rPr lang="hr-HR" b="1" dirty="0" err="1">
                <a:solidFill>
                  <a:srgbClr val="FF0000"/>
                </a:solidFill>
              </a:rPr>
              <a:t>ed</a:t>
            </a:r>
            <a:endParaRPr lang="hr-HR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Dance</a:t>
            </a:r>
            <a:r>
              <a:rPr lang="hr-HR" b="1" dirty="0" err="1">
                <a:solidFill>
                  <a:srgbClr val="FF0000"/>
                </a:solidFill>
              </a:rPr>
              <a:t>d</a:t>
            </a:r>
            <a:endParaRPr lang="hr-HR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r-HR" dirty="0"/>
              <a:t>Most </a:t>
            </a:r>
            <a:r>
              <a:rPr lang="hr-HR" b="1" dirty="0" err="1"/>
              <a:t>regular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dirty="0"/>
              <a:t> </a:t>
            </a:r>
            <a:r>
              <a:rPr lang="hr-HR" dirty="0" err="1"/>
              <a:t>end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b="1" dirty="0">
                <a:solidFill>
                  <a:srgbClr val="FF0000"/>
                </a:solidFill>
              </a:rPr>
              <a:t>–</a:t>
            </a:r>
            <a:r>
              <a:rPr lang="hr-HR" b="1" dirty="0" err="1">
                <a:solidFill>
                  <a:srgbClr val="FF0000"/>
                </a:solidFill>
              </a:rPr>
              <a:t>ed</a:t>
            </a:r>
            <a:r>
              <a:rPr lang="hr-HR" b="1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simple</a:t>
            </a:r>
            <a:r>
              <a:rPr lang="hr-HR" dirty="0"/>
              <a:t> </a:t>
            </a:r>
            <a:r>
              <a:rPr lang="hr-HR" dirty="0" err="1"/>
              <a:t>tense</a:t>
            </a:r>
            <a:r>
              <a:rPr lang="hr-HR" dirty="0"/>
              <a:t> (</a:t>
            </a:r>
            <a:r>
              <a:rPr lang="hr-HR" dirty="0" err="1"/>
              <a:t>e.g</a:t>
            </a:r>
            <a:r>
              <a:rPr lang="hr-HR" dirty="0"/>
              <a:t>. </a:t>
            </a:r>
            <a:r>
              <a:rPr lang="hr-HR" dirty="0" err="1"/>
              <a:t>wanted</a:t>
            </a:r>
            <a:r>
              <a:rPr lang="hr-HR" dirty="0"/>
              <a:t>, </a:t>
            </a:r>
            <a:r>
              <a:rPr lang="hr-HR" dirty="0" err="1"/>
              <a:t>waited</a:t>
            </a:r>
            <a:r>
              <a:rPr lang="hr-HR" dirty="0"/>
              <a:t>, </a:t>
            </a:r>
            <a:r>
              <a:rPr lang="hr-HR" dirty="0" err="1"/>
              <a:t>helped</a:t>
            </a:r>
            <a:r>
              <a:rPr lang="hr-HR" dirty="0"/>
              <a:t>).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Većina pravilnih glagola u prošlom glagolskom vremenu </a:t>
            </a:r>
            <a:r>
              <a:rPr lang="hr-HR" b="1" dirty="0">
                <a:solidFill>
                  <a:schemeClr val="accent1"/>
                </a:solidFill>
              </a:rPr>
              <a:t>past </a:t>
            </a:r>
            <a:r>
              <a:rPr lang="hr-HR" b="1" dirty="0" err="1">
                <a:solidFill>
                  <a:schemeClr val="accent1"/>
                </a:solidFill>
              </a:rPr>
              <a:t>simple</a:t>
            </a:r>
            <a:r>
              <a:rPr lang="hr-HR" b="1" dirty="0">
                <a:solidFill>
                  <a:schemeClr val="accent1"/>
                </a:solidFill>
              </a:rPr>
              <a:t> </a:t>
            </a:r>
            <a:r>
              <a:rPr lang="hr-HR" dirty="0">
                <a:solidFill>
                  <a:schemeClr val="accent1"/>
                </a:solidFill>
              </a:rPr>
              <a:t>ima nastavak </a:t>
            </a:r>
            <a:r>
              <a:rPr lang="hr-HR" dirty="0">
                <a:solidFill>
                  <a:srgbClr val="FF0000"/>
                </a:solidFill>
              </a:rPr>
              <a:t>–</a:t>
            </a:r>
            <a:r>
              <a:rPr lang="hr-HR" dirty="0" err="1">
                <a:solidFill>
                  <a:srgbClr val="FF0000"/>
                </a:solidFill>
              </a:rPr>
              <a:t>ed</a:t>
            </a:r>
            <a:r>
              <a:rPr lang="hr-HR" dirty="0">
                <a:solidFill>
                  <a:schemeClr val="accent1"/>
                </a:solidFill>
              </a:rPr>
              <a:t> (na primjer </a:t>
            </a:r>
            <a:r>
              <a:rPr lang="hr-HR" dirty="0" err="1">
                <a:solidFill>
                  <a:schemeClr val="accent1"/>
                </a:solidFill>
              </a:rPr>
              <a:t>wanted</a:t>
            </a:r>
            <a:r>
              <a:rPr lang="hr-HR" dirty="0">
                <a:solidFill>
                  <a:schemeClr val="accent1"/>
                </a:solidFill>
              </a:rPr>
              <a:t>, </a:t>
            </a:r>
            <a:r>
              <a:rPr lang="hr-HR" dirty="0" err="1">
                <a:solidFill>
                  <a:schemeClr val="accent1"/>
                </a:solidFill>
              </a:rPr>
              <a:t>waited</a:t>
            </a:r>
            <a:r>
              <a:rPr lang="hr-HR" dirty="0">
                <a:solidFill>
                  <a:schemeClr val="accent1"/>
                </a:solidFill>
              </a:rPr>
              <a:t>, </a:t>
            </a:r>
            <a:r>
              <a:rPr lang="hr-HR" dirty="0" err="1">
                <a:solidFill>
                  <a:schemeClr val="accent1"/>
                </a:solidFill>
              </a:rPr>
              <a:t>helped</a:t>
            </a:r>
            <a:r>
              <a:rPr lang="hr-HR" dirty="0">
                <a:solidFill>
                  <a:schemeClr val="accent1"/>
                </a:solidFill>
              </a:rPr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2A1933-BFCD-F131-716E-922EBAF906AE}"/>
              </a:ext>
            </a:extLst>
          </p:cNvPr>
          <p:cNvSpPr txBox="1">
            <a:spLocks/>
          </p:cNvSpPr>
          <p:nvPr/>
        </p:nvSpPr>
        <p:spPr>
          <a:xfrm>
            <a:off x="5883370" y="3490911"/>
            <a:ext cx="5715000" cy="268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541FF-8659-C3DD-0E64-A58E7A151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529" y="264111"/>
            <a:ext cx="6466248" cy="63297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ending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b="1" dirty="0"/>
              <a:t>–e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ending</a:t>
            </a:r>
            <a:r>
              <a:rPr lang="hr-HR" dirty="0"/>
              <a:t> </a:t>
            </a:r>
            <a:r>
              <a:rPr lang="hr-HR" dirty="0">
                <a:solidFill>
                  <a:srgbClr val="FF0000"/>
                </a:solidFill>
              </a:rPr>
              <a:t>–d</a:t>
            </a:r>
            <a:r>
              <a:rPr lang="hr-HR" dirty="0"/>
              <a:t> (</a:t>
            </a:r>
            <a:r>
              <a:rPr lang="hr-HR" dirty="0" err="1"/>
              <a:t>e.g</a:t>
            </a:r>
            <a:r>
              <a:rPr lang="hr-HR" dirty="0"/>
              <a:t>. </a:t>
            </a:r>
            <a:r>
              <a:rPr lang="hr-HR" dirty="0" err="1"/>
              <a:t>escaped</a:t>
            </a:r>
            <a:r>
              <a:rPr lang="hr-HR" dirty="0"/>
              <a:t>, </a:t>
            </a:r>
            <a:r>
              <a:rPr lang="hr-HR" dirty="0" err="1"/>
              <a:t>died</a:t>
            </a:r>
            <a:r>
              <a:rPr lang="hr-HR" dirty="0"/>
              <a:t>, </a:t>
            </a:r>
            <a:r>
              <a:rPr lang="hr-HR" dirty="0" err="1"/>
              <a:t>liked</a:t>
            </a:r>
            <a:r>
              <a:rPr lang="hr-HR" dirty="0"/>
              <a:t>).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Glagoli koji završavaju na </a:t>
            </a:r>
            <a:r>
              <a:rPr lang="hr-HR" b="1" dirty="0">
                <a:solidFill>
                  <a:schemeClr val="accent1"/>
                </a:solidFill>
              </a:rPr>
              <a:t>–e</a:t>
            </a:r>
            <a:r>
              <a:rPr lang="hr-HR" dirty="0">
                <a:solidFill>
                  <a:schemeClr val="accent1"/>
                </a:solidFill>
              </a:rPr>
              <a:t> imaju nastavak </a:t>
            </a:r>
            <a:r>
              <a:rPr lang="hr-HR" dirty="0">
                <a:solidFill>
                  <a:srgbClr val="FF0000"/>
                </a:solidFill>
              </a:rPr>
              <a:t>–d</a:t>
            </a:r>
            <a:r>
              <a:rPr lang="hr-HR" dirty="0"/>
              <a:t> </a:t>
            </a:r>
            <a:r>
              <a:rPr lang="hr-HR" dirty="0">
                <a:solidFill>
                  <a:schemeClr val="accent1"/>
                </a:solidFill>
              </a:rPr>
              <a:t>(npr. </a:t>
            </a:r>
            <a:r>
              <a:rPr lang="hr-HR" dirty="0" err="1">
                <a:solidFill>
                  <a:schemeClr val="accent1"/>
                </a:solidFill>
              </a:rPr>
              <a:t>escaped</a:t>
            </a:r>
            <a:r>
              <a:rPr lang="hr-HR" dirty="0">
                <a:solidFill>
                  <a:schemeClr val="accent1"/>
                </a:solidFill>
              </a:rPr>
              <a:t>, </a:t>
            </a:r>
            <a:r>
              <a:rPr lang="hr-HR" dirty="0" err="1">
                <a:solidFill>
                  <a:schemeClr val="accent1"/>
                </a:solidFill>
              </a:rPr>
              <a:t>died</a:t>
            </a:r>
            <a:r>
              <a:rPr lang="hr-HR" dirty="0">
                <a:solidFill>
                  <a:schemeClr val="accent1"/>
                </a:solidFill>
              </a:rPr>
              <a:t>, </a:t>
            </a:r>
            <a:r>
              <a:rPr lang="hr-HR" dirty="0" err="1">
                <a:solidFill>
                  <a:schemeClr val="accent1"/>
                </a:solidFill>
              </a:rPr>
              <a:t>liked</a:t>
            </a:r>
            <a:r>
              <a:rPr lang="hr-HR" dirty="0">
                <a:solidFill>
                  <a:schemeClr val="accent1"/>
                </a:solidFill>
              </a:rPr>
              <a:t>).</a:t>
            </a:r>
          </a:p>
          <a:p>
            <a:pPr marL="0" indent="0">
              <a:buNone/>
            </a:pPr>
            <a:endParaRPr lang="hr-HR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ending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a </a:t>
            </a:r>
            <a:r>
              <a:rPr lang="hr-HR" dirty="0" err="1"/>
              <a:t>consonant</a:t>
            </a:r>
            <a:r>
              <a:rPr lang="hr-HR" dirty="0"/>
              <a:t> + -y       -y to </a:t>
            </a:r>
            <a:r>
              <a:rPr lang="hr-HR" dirty="0">
                <a:solidFill>
                  <a:srgbClr val="FF0000"/>
                </a:solidFill>
              </a:rPr>
              <a:t>–</a:t>
            </a:r>
            <a:r>
              <a:rPr lang="hr-HR" dirty="0" err="1">
                <a:solidFill>
                  <a:srgbClr val="FF0000"/>
                </a:solidFill>
              </a:rPr>
              <a:t>ied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err="1"/>
              <a:t>t</a:t>
            </a:r>
            <a:r>
              <a:rPr lang="hr-HR" dirty="0" err="1">
                <a:solidFill>
                  <a:srgbClr val="FF0000"/>
                </a:solidFill>
              </a:rPr>
              <a:t>ry</a:t>
            </a:r>
            <a:r>
              <a:rPr lang="hr-HR" dirty="0"/>
              <a:t>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hr-HR" dirty="0" err="1">
                <a:sym typeface="Wingdings" panose="05000000000000000000" pitchFamily="2" charset="2"/>
              </a:rPr>
              <a:t>tr</a:t>
            </a:r>
            <a:r>
              <a:rPr lang="hr-HR" dirty="0" err="1">
                <a:solidFill>
                  <a:srgbClr val="FF0000"/>
                </a:solidFill>
                <a:sym typeface="Wingdings" panose="05000000000000000000" pitchFamily="2" charset="2"/>
              </a:rPr>
              <a:t>ied</a:t>
            </a:r>
            <a:endParaRPr lang="hr-H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dirty="0" err="1">
                <a:sym typeface="Wingdings" panose="05000000000000000000" pitchFamily="2" charset="2"/>
              </a:rPr>
              <a:t>stu</a:t>
            </a:r>
            <a:r>
              <a:rPr lang="hr-HR" dirty="0" err="1">
                <a:solidFill>
                  <a:srgbClr val="FF0000"/>
                </a:solidFill>
                <a:sym typeface="Wingdings" panose="05000000000000000000" pitchFamily="2" charset="2"/>
              </a:rPr>
              <a:t>dy</a:t>
            </a:r>
            <a:r>
              <a:rPr lang="hr-HR" dirty="0">
                <a:sym typeface="Wingdings" panose="05000000000000000000" pitchFamily="2" charset="2"/>
              </a:rPr>
              <a:t>  </a:t>
            </a:r>
            <a:r>
              <a:rPr lang="hr-HR" dirty="0" err="1">
                <a:sym typeface="Wingdings" panose="05000000000000000000" pitchFamily="2" charset="2"/>
              </a:rPr>
              <a:t>stud</a:t>
            </a:r>
            <a:r>
              <a:rPr lang="hr-HR" dirty="0" err="1">
                <a:solidFill>
                  <a:srgbClr val="FF0000"/>
                </a:solidFill>
                <a:sym typeface="Wingdings" panose="05000000000000000000" pitchFamily="2" charset="2"/>
              </a:rPr>
              <a:t>ied</a:t>
            </a:r>
            <a:endParaRPr lang="hr-HR" dirty="0"/>
          </a:p>
          <a:p>
            <a:pPr marL="0" indent="0">
              <a:buNone/>
            </a:pPr>
            <a:endParaRPr lang="hr-H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ending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a short </a:t>
            </a:r>
            <a:r>
              <a:rPr lang="hr-HR" dirty="0" err="1"/>
              <a:t>vowel</a:t>
            </a:r>
            <a:r>
              <a:rPr lang="hr-HR" dirty="0"/>
              <a:t> + </a:t>
            </a:r>
            <a:r>
              <a:rPr lang="hr-HR" dirty="0" err="1"/>
              <a:t>consonant</a:t>
            </a:r>
            <a:r>
              <a:rPr lang="hr-HR" dirty="0"/>
              <a:t> </a:t>
            </a:r>
            <a:r>
              <a:rPr lang="hr-HR" dirty="0" err="1"/>
              <a:t>double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final</a:t>
            </a:r>
            <a:r>
              <a:rPr lang="hr-HR" dirty="0"/>
              <a:t> </a:t>
            </a:r>
            <a:r>
              <a:rPr lang="hr-HR" dirty="0" err="1"/>
              <a:t>consonant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add</a:t>
            </a:r>
            <a:r>
              <a:rPr lang="hr-HR" dirty="0"/>
              <a:t> –</a:t>
            </a:r>
            <a:r>
              <a:rPr lang="hr-HR" dirty="0" err="1"/>
              <a:t>ed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/>
              <a:t>st</a:t>
            </a:r>
            <a:r>
              <a:rPr lang="hr-HR" dirty="0">
                <a:solidFill>
                  <a:srgbClr val="FF0000"/>
                </a:solidFill>
              </a:rPr>
              <a:t>op</a:t>
            </a:r>
            <a:r>
              <a:rPr lang="hr-HR" dirty="0"/>
              <a:t> </a:t>
            </a:r>
            <a:r>
              <a:rPr lang="hr-HR" dirty="0">
                <a:sym typeface="Wingdings" panose="05000000000000000000" pitchFamily="2" charset="2"/>
              </a:rPr>
              <a:t></a:t>
            </a:r>
            <a:r>
              <a:rPr lang="hr-HR" dirty="0" err="1">
                <a:sym typeface="Wingdings" panose="05000000000000000000" pitchFamily="2" charset="2"/>
              </a:rPr>
              <a:t>sto</a:t>
            </a:r>
            <a:r>
              <a:rPr lang="hr-HR" dirty="0" err="1">
                <a:solidFill>
                  <a:srgbClr val="FF0000"/>
                </a:solidFill>
                <a:sym typeface="Wingdings" panose="05000000000000000000" pitchFamily="2" charset="2"/>
              </a:rPr>
              <a:t>pped</a:t>
            </a:r>
            <a:endParaRPr lang="hr-H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hr-HR" dirty="0">
                <a:sym typeface="Wingdings" panose="05000000000000000000" pitchFamily="2" charset="2"/>
              </a:rPr>
              <a:t>pl</a:t>
            </a:r>
            <a:r>
              <a:rPr lang="hr-HR" dirty="0">
                <a:solidFill>
                  <a:srgbClr val="FF0000"/>
                </a:solidFill>
                <a:sym typeface="Wingdings" panose="05000000000000000000" pitchFamily="2" charset="2"/>
              </a:rPr>
              <a:t>an</a:t>
            </a:r>
            <a:r>
              <a:rPr lang="hr-HR" dirty="0">
                <a:sym typeface="Wingdings" panose="05000000000000000000" pitchFamily="2" charset="2"/>
              </a:rPr>
              <a:t>  </a:t>
            </a:r>
            <a:r>
              <a:rPr lang="hr-HR" dirty="0" err="1">
                <a:sym typeface="Wingdings" panose="05000000000000000000" pitchFamily="2" charset="2"/>
              </a:rPr>
              <a:t>pla</a:t>
            </a:r>
            <a:r>
              <a:rPr lang="hr-HR" dirty="0" err="1">
                <a:solidFill>
                  <a:srgbClr val="FF0000"/>
                </a:solidFill>
                <a:sym typeface="Wingdings" panose="05000000000000000000" pitchFamily="2" charset="2"/>
              </a:rPr>
              <a:t>nned</a:t>
            </a:r>
            <a:endParaRPr lang="hr-HR" dirty="0"/>
          </a:p>
          <a:p>
            <a:pPr marL="0" indent="0">
              <a:buNone/>
            </a:pPr>
            <a:endParaRPr lang="hr-H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E01624-7D97-4001-D679-90EF515F4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1309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A65C45-AE9E-D275-23D3-8FCDA22520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0" y="1244319"/>
            <a:ext cx="4359080" cy="49326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71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2A1933-BFCD-F131-716E-922EBAF906AE}"/>
              </a:ext>
            </a:extLst>
          </p:cNvPr>
          <p:cNvSpPr txBox="1">
            <a:spLocks/>
          </p:cNvSpPr>
          <p:nvPr/>
        </p:nvSpPr>
        <p:spPr>
          <a:xfrm>
            <a:off x="5972172" y="4171948"/>
            <a:ext cx="5892605" cy="268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hr-HR" b="1" dirty="0">
              <a:solidFill>
                <a:schemeClr val="accent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38B6837-0431-4DF2-94FF-39741AB415B0}"/>
              </a:ext>
            </a:extLst>
          </p:cNvPr>
          <p:cNvSpPr/>
          <p:nvPr/>
        </p:nvSpPr>
        <p:spPr>
          <a:xfrm>
            <a:off x="9886940" y="2816576"/>
            <a:ext cx="372862" cy="138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E2DF79F-A880-44FD-8DBB-41FAAA342307}"/>
              </a:ext>
            </a:extLst>
          </p:cNvPr>
          <p:cNvSpPr/>
          <p:nvPr/>
        </p:nvSpPr>
        <p:spPr>
          <a:xfrm>
            <a:off x="11237826" y="4573479"/>
            <a:ext cx="372862" cy="138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7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3E0685-CB88-E7EB-83A8-8EAF154BC7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62113" cy="684164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1665D-3687-C5B6-3351-9A7667D98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5399"/>
            <a:ext cx="5897732" cy="390935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C00000"/>
                </a:solidFill>
              </a:rPr>
              <a:t>Past </a:t>
            </a:r>
            <a:r>
              <a:rPr lang="hr-HR" b="1" dirty="0" err="1">
                <a:solidFill>
                  <a:srgbClr val="C00000"/>
                </a:solidFill>
              </a:rPr>
              <a:t>tense</a:t>
            </a:r>
            <a:r>
              <a:rPr lang="hr-HR" b="1" dirty="0">
                <a:solidFill>
                  <a:srgbClr val="C00000"/>
                </a:solidFill>
              </a:rPr>
              <a:t> – </a:t>
            </a:r>
            <a:r>
              <a:rPr lang="hr-HR" b="1" dirty="0" err="1">
                <a:solidFill>
                  <a:srgbClr val="C00000"/>
                </a:solidFill>
              </a:rPr>
              <a:t>irregular</a:t>
            </a:r>
            <a:r>
              <a:rPr lang="hr-HR" b="1" dirty="0">
                <a:solidFill>
                  <a:srgbClr val="C00000"/>
                </a:solidFill>
              </a:rPr>
              <a:t> </a:t>
            </a:r>
            <a:r>
              <a:rPr lang="hr-HR" b="1" dirty="0" err="1">
                <a:solidFill>
                  <a:srgbClr val="C00000"/>
                </a:solidFill>
              </a:rPr>
              <a:t>verbs</a:t>
            </a:r>
            <a:endParaRPr lang="hr-H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r-HR" dirty="0" err="1"/>
              <a:t>Irregular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special</a:t>
            </a:r>
            <a:r>
              <a:rPr lang="hr-HR" dirty="0"/>
              <a:t> </a:t>
            </a:r>
            <a:r>
              <a:rPr lang="hr-HR" dirty="0" err="1"/>
              <a:t>forms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Nepravilni glagoli imaju poseban oblik u prošlosti. </a:t>
            </a:r>
          </a:p>
          <a:p>
            <a:pPr marL="0" indent="0">
              <a:buNone/>
            </a:pPr>
            <a:r>
              <a:rPr lang="hr-HR" dirty="0" err="1"/>
              <a:t>Look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.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their</a:t>
            </a:r>
            <a:r>
              <a:rPr lang="hr-HR" dirty="0"/>
              <a:t> infinitive?</a:t>
            </a:r>
          </a:p>
          <a:p>
            <a:pPr marL="0" indent="0"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4541A-B91E-F997-E3C6-08E6DA2A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1" y="548233"/>
            <a:ext cx="3452159" cy="59745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9982D2-0894-E78B-C80F-CAE8A04DAFCB}"/>
              </a:ext>
            </a:extLst>
          </p:cNvPr>
          <p:cNvSpPr txBox="1"/>
          <p:nvPr/>
        </p:nvSpPr>
        <p:spPr>
          <a:xfrm>
            <a:off x="2016710" y="1748901"/>
            <a:ext cx="77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have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0382E-C131-221D-D043-411BC6B7D6CD}"/>
              </a:ext>
            </a:extLst>
          </p:cNvPr>
          <p:cNvSpPr txBox="1"/>
          <p:nvPr/>
        </p:nvSpPr>
        <p:spPr>
          <a:xfrm>
            <a:off x="2777230" y="1933567"/>
            <a:ext cx="77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get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1F95A-0EB4-4C4E-C3EA-36E27A7203CC}"/>
              </a:ext>
            </a:extLst>
          </p:cNvPr>
          <p:cNvSpPr txBox="1"/>
          <p:nvPr/>
        </p:nvSpPr>
        <p:spPr>
          <a:xfrm>
            <a:off x="2521257" y="2197740"/>
            <a:ext cx="77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throw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C086986-F291-6CF9-E592-5BC7323EDAB5}"/>
              </a:ext>
            </a:extLst>
          </p:cNvPr>
          <p:cNvSpPr txBox="1">
            <a:spLocks/>
          </p:cNvSpPr>
          <p:nvPr/>
        </p:nvSpPr>
        <p:spPr>
          <a:xfrm>
            <a:off x="6109944" y="4154750"/>
            <a:ext cx="5711301" cy="2494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C00000"/>
                </a:solidFill>
              </a:rPr>
              <a:t>Past </a:t>
            </a:r>
            <a:r>
              <a:rPr lang="hr-HR" b="1" dirty="0" err="1">
                <a:solidFill>
                  <a:srgbClr val="C00000"/>
                </a:solidFill>
              </a:rPr>
              <a:t>tense</a:t>
            </a:r>
            <a:r>
              <a:rPr lang="hr-HR" b="1" dirty="0">
                <a:solidFill>
                  <a:srgbClr val="C00000"/>
                </a:solidFill>
              </a:rPr>
              <a:t> – </a:t>
            </a:r>
            <a:r>
              <a:rPr lang="hr-HR" b="1" dirty="0" err="1">
                <a:solidFill>
                  <a:srgbClr val="C00000"/>
                </a:solidFill>
              </a:rPr>
              <a:t>questions</a:t>
            </a:r>
            <a:r>
              <a:rPr lang="hr-HR" b="1" dirty="0">
                <a:solidFill>
                  <a:srgbClr val="C00000"/>
                </a:solidFill>
              </a:rPr>
              <a:t> </a:t>
            </a:r>
            <a:r>
              <a:rPr lang="hr-HR" b="1" dirty="0" err="1">
                <a:solidFill>
                  <a:srgbClr val="C00000"/>
                </a:solidFill>
              </a:rPr>
              <a:t>and</a:t>
            </a:r>
            <a:r>
              <a:rPr lang="hr-HR" b="1" dirty="0">
                <a:solidFill>
                  <a:srgbClr val="C00000"/>
                </a:solidFill>
              </a:rPr>
              <a:t> </a:t>
            </a:r>
            <a:r>
              <a:rPr lang="hr-HR" b="1" dirty="0" err="1">
                <a:solidFill>
                  <a:srgbClr val="C00000"/>
                </a:solidFill>
              </a:rPr>
              <a:t>negatives</a:t>
            </a:r>
            <a:endParaRPr lang="hr-HR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table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circle</a:t>
            </a:r>
            <a:r>
              <a:rPr lang="hr-HR" dirty="0"/>
              <a:t> a) </a:t>
            </a:r>
            <a:r>
              <a:rPr lang="hr-HR" dirty="0" err="1"/>
              <a:t>or</a:t>
            </a:r>
            <a:r>
              <a:rPr lang="hr-HR" dirty="0"/>
              <a:t> b) to </a:t>
            </a:r>
            <a:r>
              <a:rPr lang="hr-HR" dirty="0" err="1"/>
              <a:t>finish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Copy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</a:t>
            </a:r>
            <a:r>
              <a:rPr lang="hr-HR" dirty="0" err="1"/>
              <a:t>into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notebook</a:t>
            </a:r>
            <a:r>
              <a:rPr lang="hr-HR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861BB-F45E-6B3F-250E-6E3747F13D6E}"/>
              </a:ext>
            </a:extLst>
          </p:cNvPr>
          <p:cNvSpPr txBox="1"/>
          <p:nvPr/>
        </p:nvSpPr>
        <p:spPr>
          <a:xfrm>
            <a:off x="2391051" y="4074359"/>
            <a:ext cx="77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didn’t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010F0-3AD0-2C2F-D3EB-4C97AC2D6B56}"/>
              </a:ext>
            </a:extLst>
          </p:cNvPr>
          <p:cNvSpPr txBox="1"/>
          <p:nvPr/>
        </p:nvSpPr>
        <p:spPr>
          <a:xfrm>
            <a:off x="2741719" y="4622592"/>
            <a:ext cx="77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learn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FDC03F-09DF-CAE4-625E-3EC42355832F}"/>
              </a:ext>
            </a:extLst>
          </p:cNvPr>
          <p:cNvSpPr/>
          <p:nvPr/>
        </p:nvSpPr>
        <p:spPr>
          <a:xfrm>
            <a:off x="999365" y="6063448"/>
            <a:ext cx="204187" cy="16867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B122E4-F70A-0BCA-BD5F-D879CCEDD90E}"/>
              </a:ext>
            </a:extLst>
          </p:cNvPr>
          <p:cNvSpPr/>
          <p:nvPr/>
        </p:nvSpPr>
        <p:spPr>
          <a:xfrm>
            <a:off x="1515750" y="6309767"/>
            <a:ext cx="204187" cy="16867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02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9" grpId="0"/>
      <p:bldP spid="10" grpId="0"/>
      <p:bldP spid="12" grpId="0" build="p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55" y="1252843"/>
            <a:ext cx="3862762" cy="55048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09651" y="125468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 </a:t>
            </a:r>
          </a:p>
          <a:p>
            <a:r>
              <a:rPr lang="hr-HR" sz="2800" dirty="0" err="1"/>
              <a:t>There</a:t>
            </a:r>
            <a:r>
              <a:rPr lang="hr-HR" sz="2800" dirty="0"/>
              <a:t> are some extra </a:t>
            </a:r>
            <a:r>
              <a:rPr lang="hr-HR" sz="2800" dirty="0" err="1"/>
              <a:t>words</a:t>
            </a:r>
            <a:r>
              <a:rPr lang="hr-HR" sz="2800" b="1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09650" y="143347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01368" y="2384248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Odd</a:t>
            </a:r>
            <a:r>
              <a:rPr lang="hr-HR" sz="2800" dirty="0"/>
              <a:t> one </a:t>
            </a:r>
            <a:r>
              <a:rPr lang="hr-HR" sz="2800" dirty="0" err="1"/>
              <a:t>out</a:t>
            </a:r>
            <a:r>
              <a:rPr lang="hr-HR" sz="2800" dirty="0"/>
              <a:t>.</a:t>
            </a:r>
          </a:p>
          <a:p>
            <a:r>
              <a:rPr lang="hr-HR" sz="2800" dirty="0" err="1"/>
              <a:t>Explain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choice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76798" y="334078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D9742-3C09-0DD0-5D6F-26C80C609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r="15295" b="6706"/>
          <a:stretch/>
        </p:blipFill>
        <p:spPr>
          <a:xfrm>
            <a:off x="186430" y="2013891"/>
            <a:ext cx="5023369" cy="31706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67F8C-8E38-55E7-5370-C8995DFD8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297" b="6983"/>
          <a:stretch/>
        </p:blipFill>
        <p:spPr>
          <a:xfrm>
            <a:off x="593726" y="3652626"/>
            <a:ext cx="4537567" cy="1485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3619AA-BBD6-E0FD-CB1D-E6DBD0112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629"/>
            <a:ext cx="5852829" cy="30804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2EC4A5-954D-DB54-B3EF-7CD83241AF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/>
          <a:stretch/>
        </p:blipFill>
        <p:spPr>
          <a:xfrm>
            <a:off x="351856" y="2706389"/>
            <a:ext cx="3527983" cy="2297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D98191-67A6-3823-4182-B3C6896BD9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" y="1301101"/>
            <a:ext cx="6029899" cy="27971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540139-6BED-4F08-3F43-A5C847D7A468}"/>
              </a:ext>
            </a:extLst>
          </p:cNvPr>
          <p:cNvSpPr txBox="1"/>
          <p:nvPr/>
        </p:nvSpPr>
        <p:spPr>
          <a:xfrm>
            <a:off x="6121602" y="4021968"/>
            <a:ext cx="5883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Have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ever</a:t>
            </a:r>
            <a:r>
              <a:rPr lang="hr-HR" sz="2800" dirty="0"/>
              <a:t> </a:t>
            </a:r>
            <a:r>
              <a:rPr lang="hr-HR" sz="2800" dirty="0" err="1"/>
              <a:t>heard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Legend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King Arthur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knights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Round</a:t>
            </a:r>
            <a:r>
              <a:rPr lang="hr-HR" sz="2800" dirty="0"/>
              <a:t> Table? </a:t>
            </a:r>
          </a:p>
          <a:p>
            <a:r>
              <a:rPr lang="hr-HR" sz="2800" dirty="0" err="1"/>
              <a:t>Match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names</a:t>
            </a:r>
            <a:r>
              <a:rPr lang="hr-HR" sz="2800" dirty="0"/>
              <a:t> (1-7)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their</a:t>
            </a:r>
            <a:r>
              <a:rPr lang="hr-HR" sz="2800" dirty="0"/>
              <a:t> </a:t>
            </a:r>
            <a:r>
              <a:rPr lang="hr-HR" sz="2800" dirty="0" err="1"/>
              <a:t>explanations</a:t>
            </a:r>
            <a:r>
              <a:rPr lang="hr-HR" sz="2800" dirty="0"/>
              <a:t> (a-g). </a:t>
            </a:r>
          </a:p>
          <a:p>
            <a:r>
              <a:rPr lang="hr-HR" sz="2800" dirty="0" err="1"/>
              <a:t>Check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2.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562F46-CB45-6AA0-4507-83E9C145F3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3" y="4149969"/>
            <a:ext cx="5157535" cy="22843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23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370" y="1252843"/>
            <a:ext cx="3939655" cy="55048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91163" y="1511176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on King Arthur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tense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brackets</a:t>
            </a:r>
            <a:r>
              <a:rPr lang="hr-HR" sz="28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09018" y="288997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47952" y="369148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509018" y="518451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45839-45C3-4C6E-37D4-29E3F706C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2" y="1779585"/>
            <a:ext cx="5833937" cy="39830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018530-CE34-D9CD-5F5C-6F358FDD00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2308"/>
          <a:stretch/>
        </p:blipFill>
        <p:spPr>
          <a:xfrm>
            <a:off x="305273" y="2487245"/>
            <a:ext cx="5747513" cy="323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BFAF8D-F218-FEFF-74C4-D4AC6291B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" y="1301101"/>
            <a:ext cx="6029899" cy="27971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98196D-0E5F-C818-FEEF-C6DB3D81A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4" y="4144230"/>
            <a:ext cx="5157535" cy="22843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B1AF3C-6730-12FA-5008-A31CA301F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5" y="2819452"/>
            <a:ext cx="335309" cy="10745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7D0DDB-EDB9-970F-C32A-95C1CA33CE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50" y="4407238"/>
            <a:ext cx="456464" cy="18338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547BA-934C-7ED1-46D7-FA3435CF7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4" y="1711612"/>
            <a:ext cx="5375871" cy="45294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15F29A-AA79-87A3-041F-DD5049FCD8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4" y="2203507"/>
            <a:ext cx="4880116" cy="38684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A3B683-386C-9C00-D788-BB57A7F99128}"/>
              </a:ext>
            </a:extLst>
          </p:cNvPr>
          <p:cNvSpPr txBox="1"/>
          <p:nvPr/>
        </p:nvSpPr>
        <p:spPr>
          <a:xfrm>
            <a:off x="6491162" y="464895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Answer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658A8A3-0983-E748-1F8C-AF0AE08C3D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"/>
          <a:stretch/>
        </p:blipFill>
        <p:spPr>
          <a:xfrm>
            <a:off x="552462" y="1459989"/>
            <a:ext cx="5343400" cy="46120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09196C-57B5-5282-C588-EE352BAB4A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/>
          <a:stretch/>
        </p:blipFill>
        <p:spPr>
          <a:xfrm>
            <a:off x="625025" y="2201748"/>
            <a:ext cx="5198273" cy="37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  <p:bldP spid="1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C8945-DB68-D2DE-80BC-039857C01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5400" y="366279"/>
            <a:ext cx="5181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hr-HR" dirty="0"/>
              <a:t>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brackets</a:t>
            </a:r>
            <a:r>
              <a:rPr lang="hr-HR" dirty="0"/>
              <a:t> </a:t>
            </a:r>
            <a:r>
              <a:rPr lang="hr-HR" dirty="0" err="1"/>
              <a:t>into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simple</a:t>
            </a:r>
            <a:r>
              <a:rPr lang="hr-HR" dirty="0"/>
              <a:t>.</a:t>
            </a:r>
          </a:p>
          <a:p>
            <a:pPr marL="0" indent="0" algn="just">
              <a:buNone/>
            </a:pPr>
            <a:r>
              <a:rPr lang="hr-HR" dirty="0" err="1"/>
              <a:t>Check</a:t>
            </a:r>
            <a:r>
              <a:rPr lang="hr-HR" dirty="0"/>
              <a:t>.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9F471D2-2AF6-DE97-C295-DF3301435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62113" cy="684164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C0FAB5-3FA9-40E8-9FD8-9264537181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266"/>
            <a:ext cx="5721789" cy="22846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43794-4F28-14DF-558D-DF4A680F0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" y="3288145"/>
            <a:ext cx="5563917" cy="1644001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E8691A-25EE-4803-CA56-5AD3CE6D1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24" y="1690033"/>
            <a:ext cx="5751576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p. 38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76" y="1378696"/>
            <a:ext cx="4124324" cy="528497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82217" y="119284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Cross </a:t>
            </a:r>
            <a:r>
              <a:rPr lang="hr-HR" sz="2800" dirty="0" err="1"/>
              <a:t>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incorrect</a:t>
            </a:r>
            <a:r>
              <a:rPr lang="hr-HR" sz="2800" dirty="0"/>
              <a:t> </a:t>
            </a:r>
            <a:r>
              <a:rPr lang="hr-HR" sz="2800" dirty="0" err="1"/>
              <a:t>verb</a:t>
            </a:r>
            <a:r>
              <a:rPr lang="hr-HR" sz="2800" dirty="0"/>
              <a:t> </a:t>
            </a:r>
            <a:r>
              <a:rPr lang="hr-HR" sz="2800" dirty="0" err="1"/>
              <a:t>form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then</a:t>
            </a:r>
            <a:r>
              <a:rPr lang="hr-HR" sz="2800" dirty="0"/>
              <a:t> </a:t>
            </a:r>
            <a:r>
              <a:rPr lang="hr-HR" sz="2800" dirty="0" err="1"/>
              <a:t>give</a:t>
            </a:r>
            <a:r>
              <a:rPr lang="hr-HR" sz="2800" dirty="0"/>
              <a:t> short </a:t>
            </a:r>
            <a:r>
              <a:rPr lang="hr-HR" sz="2800" dirty="0" err="1"/>
              <a:t>answers</a:t>
            </a:r>
            <a:r>
              <a:rPr lang="hr-HR" sz="28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88615" y="267407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588615" y="488788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3B683-386C-9C00-D788-BB57A7F99128}"/>
              </a:ext>
            </a:extLst>
          </p:cNvPr>
          <p:cNvSpPr txBox="1"/>
          <p:nvPr/>
        </p:nvSpPr>
        <p:spPr>
          <a:xfrm>
            <a:off x="6588615" y="3749116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Richard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Lionheart</a:t>
            </a:r>
            <a:r>
              <a:rPr lang="hr-HR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74180-3751-A194-1B88-E5E4CB185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101319"/>
            <a:ext cx="6170683" cy="30620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FA48D1-1ACA-51B8-FC54-D60005527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6" y="2229225"/>
            <a:ext cx="828142" cy="8281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C6C95B-34E6-3917-5640-5FA5AD099FEF}"/>
              </a:ext>
            </a:extLst>
          </p:cNvPr>
          <p:cNvSpPr txBox="1"/>
          <p:nvPr/>
        </p:nvSpPr>
        <p:spPr>
          <a:xfrm>
            <a:off x="3181786" y="2458630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No, he </a:t>
            </a:r>
            <a:r>
              <a:rPr lang="hr-HR" b="1" dirty="0" err="1">
                <a:solidFill>
                  <a:srgbClr val="FF0000"/>
                </a:solidFill>
              </a:rPr>
              <a:t>wasn’t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3858E7-1511-996B-9515-4A988F62C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07" y="2643296"/>
            <a:ext cx="828142" cy="8281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65ADB9-5D54-B3B8-C69F-6279C1F5E350}"/>
              </a:ext>
            </a:extLst>
          </p:cNvPr>
          <p:cNvSpPr txBox="1"/>
          <p:nvPr/>
        </p:nvSpPr>
        <p:spPr>
          <a:xfrm>
            <a:off x="3862384" y="2827962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Yes</a:t>
            </a:r>
            <a:r>
              <a:rPr lang="hr-HR" b="1" dirty="0">
                <a:solidFill>
                  <a:srgbClr val="FF0000"/>
                </a:solidFill>
              </a:rPr>
              <a:t>, he </a:t>
            </a:r>
            <a:r>
              <a:rPr lang="hr-HR" b="1" dirty="0" err="1">
                <a:solidFill>
                  <a:srgbClr val="FF0000"/>
                </a:solidFill>
              </a:rPr>
              <a:t>did</a:t>
            </a:r>
            <a:r>
              <a:rPr lang="hr-HR" b="1" dirty="0">
                <a:solidFill>
                  <a:srgbClr val="FF0000"/>
                </a:solidFill>
              </a:rPr>
              <a:t>,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60699F-0CE1-85E4-D634-DA078B4AB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9" y="3033008"/>
            <a:ext cx="828142" cy="82814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39AB85-5D15-3EA5-2D63-9F9DB0F57B08}"/>
              </a:ext>
            </a:extLst>
          </p:cNvPr>
          <p:cNvSpPr txBox="1"/>
          <p:nvPr/>
        </p:nvSpPr>
        <p:spPr>
          <a:xfrm>
            <a:off x="1238088" y="3593169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Yes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they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were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5650249-DDDA-8CF7-EE9C-8CF2D5EEA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90" y="3764167"/>
            <a:ext cx="828142" cy="82814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D8F5B2-BADD-7574-B7F8-E0D0EF2DE5BF}"/>
              </a:ext>
            </a:extLst>
          </p:cNvPr>
          <p:cNvSpPr txBox="1"/>
          <p:nvPr/>
        </p:nvSpPr>
        <p:spPr>
          <a:xfrm>
            <a:off x="4132383" y="3953094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No, he </a:t>
            </a:r>
            <a:r>
              <a:rPr lang="hr-HR" b="1" dirty="0" err="1">
                <a:solidFill>
                  <a:srgbClr val="FF0000"/>
                </a:solidFill>
              </a:rPr>
              <a:t>didn’t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49D1094-7D8A-D60B-AF9E-13A877B42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0" y="4230616"/>
            <a:ext cx="675742" cy="6757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83D8DE5-72B1-620C-8ADD-464568CBED7D}"/>
              </a:ext>
            </a:extLst>
          </p:cNvPr>
          <p:cNvSpPr txBox="1"/>
          <p:nvPr/>
        </p:nvSpPr>
        <p:spPr>
          <a:xfrm>
            <a:off x="3613782" y="4361917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No, </a:t>
            </a:r>
            <a:r>
              <a:rPr lang="hr-HR" b="1" dirty="0" err="1">
                <a:solidFill>
                  <a:srgbClr val="FF0000"/>
                </a:solidFill>
              </a:rPr>
              <a:t>it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wasn’t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F3A0CDA-4071-1277-2073-0E3983CA4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53" y="4611816"/>
            <a:ext cx="675742" cy="67574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34ADB5C-12A5-C272-A91A-E2BC33F073F8}"/>
              </a:ext>
            </a:extLst>
          </p:cNvPr>
          <p:cNvSpPr txBox="1"/>
          <p:nvPr/>
        </p:nvSpPr>
        <p:spPr>
          <a:xfrm>
            <a:off x="3647010" y="4703223"/>
            <a:ext cx="190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Yes</a:t>
            </a:r>
            <a:r>
              <a:rPr lang="hr-HR" b="1" dirty="0">
                <a:solidFill>
                  <a:srgbClr val="FF0000"/>
                </a:solidFill>
              </a:rPr>
              <a:t>, he </a:t>
            </a:r>
            <a:r>
              <a:rPr lang="hr-HR" b="1" dirty="0" err="1">
                <a:solidFill>
                  <a:srgbClr val="FF0000"/>
                </a:solidFill>
              </a:rPr>
              <a:t>did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EF180BB-3CAE-A15B-7274-2CE1AB623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" y="1907509"/>
            <a:ext cx="6240478" cy="39807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F09BE0F-8752-6FFC-88CE-6C5E4B928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4" y="2367651"/>
            <a:ext cx="6042104" cy="33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30" grpId="0"/>
      <p:bldP spid="22" grpId="0"/>
      <p:bldP spid="26" grpId="0"/>
      <p:bldP spid="32" grpId="0"/>
      <p:bldP spid="34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D53C8E-9925-5681-4413-C3395B4163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"/>
            <a:ext cx="5135418" cy="685023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AF4E8A-B79A-1C84-9B85-270B98B6B6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301" r="9153"/>
          <a:stretch/>
        </p:blipFill>
        <p:spPr>
          <a:xfrm>
            <a:off x="110837" y="1691344"/>
            <a:ext cx="4701309" cy="40232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20C7F-A73D-57E4-F869-34B6F0B459D7}"/>
              </a:ext>
            </a:extLst>
          </p:cNvPr>
          <p:cNvSpPr txBox="1"/>
          <p:nvPr/>
        </p:nvSpPr>
        <p:spPr>
          <a:xfrm>
            <a:off x="6271491" y="1214290"/>
            <a:ext cx="537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Choose</a:t>
            </a:r>
            <a:r>
              <a:rPr lang="hr-HR" sz="2800" dirty="0"/>
              <a:t> a </a:t>
            </a:r>
            <a:r>
              <a:rPr lang="hr-HR" sz="2800" dirty="0" err="1"/>
              <a:t>historical</a:t>
            </a:r>
            <a:r>
              <a:rPr lang="hr-HR" sz="2800" dirty="0"/>
              <a:t> figure </a:t>
            </a:r>
            <a:r>
              <a:rPr lang="hr-HR" sz="2800" dirty="0" err="1"/>
              <a:t>from</a:t>
            </a:r>
            <a:r>
              <a:rPr lang="hr-HR" sz="2800" dirty="0"/>
              <a:t> Croatian </a:t>
            </a:r>
            <a:r>
              <a:rPr lang="hr-HR" sz="2800" dirty="0" err="1"/>
              <a:t>or</a:t>
            </a:r>
            <a:r>
              <a:rPr lang="hr-HR" sz="2800" dirty="0"/>
              <a:t> British </a:t>
            </a:r>
            <a:r>
              <a:rPr lang="hr-HR" sz="2800" dirty="0" err="1"/>
              <a:t>history</a:t>
            </a:r>
            <a:r>
              <a:rPr lang="hr-HR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26576-F5BC-7177-53EB-70A0A0D37727}"/>
              </a:ext>
            </a:extLst>
          </p:cNvPr>
          <p:cNvSpPr txBox="1"/>
          <p:nvPr/>
        </p:nvSpPr>
        <p:spPr>
          <a:xfrm>
            <a:off x="6206836" y="260183"/>
            <a:ext cx="537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7030A0"/>
                </a:solidFill>
              </a:rPr>
              <a:t>PROJECT – GUESS THE PERSON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E010-7978-CD6F-6E11-5142B588512A}"/>
              </a:ext>
            </a:extLst>
          </p:cNvPr>
          <p:cNvSpPr txBox="1"/>
          <p:nvPr/>
        </p:nvSpPr>
        <p:spPr>
          <a:xfrm>
            <a:off x="6251239" y="2345730"/>
            <a:ext cx="537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Make notes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their</a:t>
            </a:r>
            <a:r>
              <a:rPr lang="hr-HR" sz="2800" dirty="0"/>
              <a:t> </a:t>
            </a:r>
            <a:r>
              <a:rPr lang="hr-HR" sz="2800" dirty="0" err="1"/>
              <a:t>life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notebook</a:t>
            </a:r>
            <a:r>
              <a:rPr lang="hr-HR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149F0-F9C2-ACBB-2178-92D85385A00F}"/>
              </a:ext>
            </a:extLst>
          </p:cNvPr>
          <p:cNvSpPr txBox="1"/>
          <p:nvPr/>
        </p:nvSpPr>
        <p:spPr>
          <a:xfrm>
            <a:off x="6354618" y="3477170"/>
            <a:ext cx="5375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Make a </a:t>
            </a:r>
            <a:r>
              <a:rPr lang="hr-HR" sz="2800" dirty="0" err="1"/>
              <a:t>presentation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mystery</a:t>
            </a:r>
            <a:r>
              <a:rPr lang="hr-HR" sz="2800" dirty="0"/>
              <a:t> </a:t>
            </a:r>
            <a:r>
              <a:rPr lang="hr-HR" sz="2800" dirty="0" err="1"/>
              <a:t>historical</a:t>
            </a:r>
            <a:r>
              <a:rPr lang="hr-HR" sz="2800" dirty="0"/>
              <a:t> figure </a:t>
            </a:r>
            <a:r>
              <a:rPr lang="hr-HR" sz="2800" dirty="0" err="1"/>
              <a:t>and</a:t>
            </a:r>
            <a:r>
              <a:rPr lang="hr-HR" sz="2800" dirty="0"/>
              <a:t> let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audience</a:t>
            </a:r>
            <a:r>
              <a:rPr lang="hr-HR" sz="2800" dirty="0"/>
              <a:t> </a:t>
            </a:r>
            <a:r>
              <a:rPr lang="hr-HR" sz="2800" dirty="0" err="1"/>
              <a:t>guess</a:t>
            </a:r>
            <a:r>
              <a:rPr lang="hr-HR" sz="2800" dirty="0"/>
              <a:t> </a:t>
            </a:r>
            <a:r>
              <a:rPr lang="hr-HR" sz="2800" dirty="0" err="1"/>
              <a:t>who</a:t>
            </a:r>
            <a:r>
              <a:rPr lang="hr-HR" sz="2800" dirty="0"/>
              <a:t> </a:t>
            </a:r>
            <a:r>
              <a:rPr lang="hr-HR" sz="2800" dirty="0" err="1"/>
              <a:t>it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. </a:t>
            </a:r>
            <a:r>
              <a:rPr lang="hr-HR" sz="2800" b="1" dirty="0">
                <a:sym typeface="Wingdings" panose="05000000000000000000" pitchFamily="2" charset="2"/>
              </a:rPr>
              <a:t></a:t>
            </a:r>
            <a:endParaRPr lang="hr-HR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3D524-71C6-BC9C-98E0-9E527687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3969132"/>
            <a:ext cx="1533234" cy="286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466D4-2F86-1601-4F8F-8334C9916F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52C57-4878-E00A-78C4-DA5690C01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A51A3-205B-61C2-B5DB-768C7F61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2" y="0"/>
            <a:ext cx="1029609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11222-404E-4857-3766-241A7B446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10" y="1232311"/>
            <a:ext cx="5745978" cy="5174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6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B21BD7-E003-16E9-55A6-74F0669BF7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03333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0220F-BAAB-4EF6-588E-B9EC68803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434975"/>
            <a:ext cx="5181600" cy="812800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Work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pairs</a:t>
            </a:r>
            <a:r>
              <a:rPr lang="hr-HR" dirty="0"/>
              <a:t>. Do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quiz</a:t>
            </a:r>
            <a:r>
              <a:rPr lang="hr-HR" dirty="0"/>
              <a:t> A </a:t>
            </a:r>
            <a:r>
              <a:rPr lang="hr-HR" dirty="0" err="1"/>
              <a:t>or</a:t>
            </a:r>
            <a:r>
              <a:rPr lang="hr-HR" dirty="0"/>
              <a:t> 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DF46C-31CF-CF9E-3D60-F4C4012E4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442"/>
            <a:ext cx="6076950" cy="37511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899733-A3BC-2D32-21E1-3E3EC281D7E2}"/>
              </a:ext>
            </a:extLst>
          </p:cNvPr>
          <p:cNvSpPr txBox="1">
            <a:spLocks/>
          </p:cNvSpPr>
          <p:nvPr/>
        </p:nvSpPr>
        <p:spPr>
          <a:xfrm>
            <a:off x="6248400" y="1108642"/>
            <a:ext cx="5181600" cy="81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435B81-A417-C4C4-04C2-106883B20268}"/>
              </a:ext>
            </a:extLst>
          </p:cNvPr>
          <p:cNvSpPr/>
          <p:nvPr/>
        </p:nvSpPr>
        <p:spPr>
          <a:xfrm>
            <a:off x="390525" y="2943225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B5D201-8B7F-8184-C6DD-30A84554BDF4}"/>
              </a:ext>
            </a:extLst>
          </p:cNvPr>
          <p:cNvSpPr/>
          <p:nvPr/>
        </p:nvSpPr>
        <p:spPr>
          <a:xfrm>
            <a:off x="1543050" y="3428999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CA4518-E6BA-15AF-138D-CFF1153563C6}"/>
              </a:ext>
            </a:extLst>
          </p:cNvPr>
          <p:cNvSpPr/>
          <p:nvPr/>
        </p:nvSpPr>
        <p:spPr>
          <a:xfrm>
            <a:off x="390525" y="3900278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322092-AE44-9E0A-7767-9BB14F08A0AC}"/>
              </a:ext>
            </a:extLst>
          </p:cNvPr>
          <p:cNvSpPr/>
          <p:nvPr/>
        </p:nvSpPr>
        <p:spPr>
          <a:xfrm>
            <a:off x="390525" y="4538778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5FD767-36FC-61D2-C1DA-E8E2C80166C6}"/>
              </a:ext>
            </a:extLst>
          </p:cNvPr>
          <p:cNvSpPr/>
          <p:nvPr/>
        </p:nvSpPr>
        <p:spPr>
          <a:xfrm>
            <a:off x="1543050" y="5184762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7DBFAC-3E28-1D94-169B-3EF14DE699CE}"/>
              </a:ext>
            </a:extLst>
          </p:cNvPr>
          <p:cNvSpPr/>
          <p:nvPr/>
        </p:nvSpPr>
        <p:spPr>
          <a:xfrm>
            <a:off x="4652285" y="2933700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A7B146-D6E6-1937-9B8C-2F2886B5EFF6}"/>
              </a:ext>
            </a:extLst>
          </p:cNvPr>
          <p:cNvSpPr/>
          <p:nvPr/>
        </p:nvSpPr>
        <p:spPr>
          <a:xfrm>
            <a:off x="3523191" y="3576799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4ACF22-EC2F-3043-9F06-7953C2A0A4A7}"/>
              </a:ext>
            </a:extLst>
          </p:cNvPr>
          <p:cNvSpPr/>
          <p:nvPr/>
        </p:nvSpPr>
        <p:spPr>
          <a:xfrm>
            <a:off x="4652285" y="4291128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19490A-1FD0-AEB5-D808-0B140B39AEE9}"/>
              </a:ext>
            </a:extLst>
          </p:cNvPr>
          <p:cNvSpPr/>
          <p:nvPr/>
        </p:nvSpPr>
        <p:spPr>
          <a:xfrm>
            <a:off x="3482327" y="4786428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FE422E-8A82-DC6C-C674-0C6EA0263C5C}"/>
              </a:ext>
            </a:extLst>
          </p:cNvPr>
          <p:cNvSpPr/>
          <p:nvPr/>
        </p:nvSpPr>
        <p:spPr>
          <a:xfrm>
            <a:off x="3485090" y="5229503"/>
            <a:ext cx="257174" cy="2476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66B186-A970-ABE6-D2D3-1DD6900C6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r="4813" b="8054"/>
          <a:stretch/>
        </p:blipFill>
        <p:spPr>
          <a:xfrm>
            <a:off x="-22873" y="2512067"/>
            <a:ext cx="6099823" cy="25169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D0CF5FBE-C9B3-4638-F3F1-17E777EF6A23}"/>
              </a:ext>
            </a:extLst>
          </p:cNvPr>
          <p:cNvSpPr txBox="1">
            <a:spLocks/>
          </p:cNvSpPr>
          <p:nvPr/>
        </p:nvSpPr>
        <p:spPr>
          <a:xfrm>
            <a:off x="6248400" y="1965903"/>
            <a:ext cx="5410200" cy="16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think</a:t>
            </a:r>
            <a:r>
              <a:rPr lang="hr-HR" dirty="0"/>
              <a:t> </a:t>
            </a: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important</a:t>
            </a:r>
            <a:r>
              <a:rPr lang="hr-HR" dirty="0"/>
              <a:t> to </a:t>
            </a:r>
            <a:r>
              <a:rPr lang="hr-HR" dirty="0" err="1"/>
              <a:t>know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history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country</a:t>
            </a:r>
            <a:r>
              <a:rPr lang="hr-HR" dirty="0"/>
              <a:t>?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4A26CFDD-28E6-3CF6-D266-B6713FC8D13C}"/>
              </a:ext>
            </a:extLst>
          </p:cNvPr>
          <p:cNvSpPr txBox="1">
            <a:spLocks/>
          </p:cNvSpPr>
          <p:nvPr/>
        </p:nvSpPr>
        <p:spPr>
          <a:xfrm>
            <a:off x="6233994" y="4024103"/>
            <a:ext cx="5503332" cy="209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Guess</a:t>
            </a:r>
            <a:r>
              <a:rPr lang="hr-HR" dirty="0"/>
              <a:t> </a:t>
            </a:r>
            <a:r>
              <a:rPr lang="hr-HR" dirty="0" err="1"/>
              <a:t>if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are </a:t>
            </a:r>
            <a:r>
              <a:rPr lang="hr-HR" dirty="0" err="1"/>
              <a:t>true</a:t>
            </a:r>
            <a:r>
              <a:rPr lang="hr-HR" dirty="0"/>
              <a:t>. </a:t>
            </a:r>
            <a:r>
              <a:rPr lang="hr-HR" dirty="0" err="1"/>
              <a:t>Write</a:t>
            </a:r>
            <a:r>
              <a:rPr lang="hr-HR" dirty="0"/>
              <a:t> E </a:t>
            </a:r>
            <a:r>
              <a:rPr lang="hr-HR" dirty="0" err="1"/>
              <a:t>or</a:t>
            </a:r>
            <a:r>
              <a:rPr lang="hr-HR" dirty="0"/>
              <a:t> M.</a:t>
            </a:r>
          </a:p>
        </p:txBody>
      </p:sp>
    </p:spTree>
    <p:extLst>
      <p:ext uri="{BB962C8B-B14F-4D97-AF65-F5344CB8AC3E}">
        <p14:creationId xmlns:p14="http://schemas.microsoft.com/office/powerpoint/2010/main" val="1894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FEF5B-73BE-F545-33E0-3107BBAE3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92101"/>
            <a:ext cx="5553075" cy="1860550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Form</a:t>
            </a:r>
            <a:r>
              <a:rPr lang="hr-HR" dirty="0"/>
              <a:t> </a:t>
            </a:r>
            <a:r>
              <a:rPr lang="hr-HR" dirty="0" err="1"/>
              <a:t>pairs</a:t>
            </a:r>
            <a:r>
              <a:rPr lang="hr-HR" dirty="0"/>
              <a:t>. Student A </a:t>
            </a:r>
            <a:r>
              <a:rPr lang="hr-HR" dirty="0" err="1"/>
              <a:t>reads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article</a:t>
            </a:r>
            <a:r>
              <a:rPr lang="hr-HR" dirty="0"/>
              <a:t> on Queen Elizabeth I </a:t>
            </a:r>
            <a:r>
              <a:rPr lang="hr-HR" dirty="0" err="1"/>
              <a:t>and</a:t>
            </a:r>
            <a:r>
              <a:rPr lang="hr-HR" dirty="0"/>
              <a:t> Student B </a:t>
            </a:r>
            <a:r>
              <a:rPr lang="hr-HR" dirty="0" err="1"/>
              <a:t>reads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article</a:t>
            </a:r>
            <a:r>
              <a:rPr lang="hr-HR" dirty="0"/>
              <a:t> on Mary Queen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Scots</a:t>
            </a:r>
            <a:r>
              <a:rPr lang="hr-HR" dirty="0"/>
              <a:t>.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5B424A1-500C-AA15-629D-940DE907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5290457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55525-AD25-4532-FA4A-BFDD11D51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75"/>
            <a:ext cx="5820895" cy="53420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F14E9-354E-68F9-7DD0-FB60EFCC1EF9}"/>
              </a:ext>
            </a:extLst>
          </p:cNvPr>
          <p:cNvSpPr txBox="1"/>
          <p:nvPr/>
        </p:nvSpPr>
        <p:spPr>
          <a:xfrm>
            <a:off x="6096000" y="2152651"/>
            <a:ext cx="5448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6213EF-E063-FBB3-FC91-A9646100F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28" y="2801950"/>
            <a:ext cx="8667297" cy="37639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56BDBA-CA82-B46C-E346-855546B74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33" y="3857626"/>
            <a:ext cx="360795" cy="23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6EE85-8E65-A1EA-5766-F3106D8E1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623" y="182940"/>
            <a:ext cx="5290457" cy="98003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queens</a:t>
            </a:r>
            <a:r>
              <a:rPr lang="hr-HR" dirty="0"/>
              <a:t>. 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8A578FD-A67B-4EE4-2BFD-A770CE12F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5290457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21203-94D9-99A4-CFF8-96AF2F0A9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3036196"/>
            <a:ext cx="5980961" cy="16644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FF51AE-1924-8CBB-C356-933D32B9ABF0}"/>
              </a:ext>
            </a:extLst>
          </p:cNvPr>
          <p:cNvSpPr txBox="1">
            <a:spLocks/>
          </p:cNvSpPr>
          <p:nvPr/>
        </p:nvSpPr>
        <p:spPr>
          <a:xfrm>
            <a:off x="6278622" y="1069939"/>
            <a:ext cx="5290457" cy="70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0D0B3BA-0057-BC0D-CB12-B5C6A2F5B049}"/>
              </a:ext>
            </a:extLst>
          </p:cNvPr>
          <p:cNvSpPr txBox="1">
            <a:spLocks/>
          </p:cNvSpPr>
          <p:nvPr/>
        </p:nvSpPr>
        <p:spPr>
          <a:xfrm>
            <a:off x="6172942" y="1677782"/>
            <a:ext cx="5913374" cy="2641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>Elizabeth 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25 </a:t>
            </a:r>
            <a:r>
              <a:rPr lang="hr-HR" dirty="0" err="1">
                <a:solidFill>
                  <a:srgbClr val="FF0000"/>
                </a:solidFill>
              </a:rPr>
              <a:t>years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old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father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Henry VIII.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executed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three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years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after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Elizabeth’s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birth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never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married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>
                <a:solidFill>
                  <a:srgbClr val="FF0000"/>
                </a:solidFill>
              </a:rPr>
              <a:t>James I, </a:t>
            </a:r>
            <a:r>
              <a:rPr lang="hr-HR" dirty="0" err="1">
                <a:solidFill>
                  <a:srgbClr val="FF0000"/>
                </a:solidFill>
              </a:rPr>
              <a:t>son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Mary Queen </a:t>
            </a:r>
            <a:r>
              <a:rPr lang="hr-HR" dirty="0" err="1">
                <a:solidFill>
                  <a:srgbClr val="FF0000"/>
                </a:solidFill>
              </a:rPr>
              <a:t>of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Scots</a:t>
            </a:r>
            <a:r>
              <a:rPr lang="hr-HR" dirty="0">
                <a:solidFill>
                  <a:srgbClr val="FF0000"/>
                </a:solidFill>
              </a:rPr>
              <a:t>, </a:t>
            </a:r>
            <a:r>
              <a:rPr lang="hr-HR" dirty="0" err="1">
                <a:solidFill>
                  <a:srgbClr val="FF0000"/>
                </a:solidFill>
              </a:rPr>
              <a:t>succeeded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her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66450C2-BD0F-585A-CC46-1D1EBC279E5B}"/>
              </a:ext>
            </a:extLst>
          </p:cNvPr>
          <p:cNvSpPr txBox="1">
            <a:spLocks/>
          </p:cNvSpPr>
          <p:nvPr/>
        </p:nvSpPr>
        <p:spPr>
          <a:xfrm>
            <a:off x="6172942" y="4500261"/>
            <a:ext cx="5467350" cy="2174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>Mary 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only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six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days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old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mother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French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When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five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years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old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had a </a:t>
            </a:r>
            <a:r>
              <a:rPr lang="hr-HR" dirty="0" err="1">
                <a:solidFill>
                  <a:srgbClr val="FF0000"/>
                </a:solidFill>
              </a:rPr>
              <a:t>son</a:t>
            </a:r>
            <a:r>
              <a:rPr lang="hr-HR" dirty="0">
                <a:solidFill>
                  <a:srgbClr val="FF0000"/>
                </a:solidFill>
              </a:rPr>
              <a:t>, James I.</a:t>
            </a:r>
          </a:p>
          <a:p>
            <a:pPr marL="514350" indent="-514350">
              <a:buFont typeface="+mj-lt"/>
              <a:buAutoNum type="arabicParenR"/>
            </a:pPr>
            <a:r>
              <a:rPr lang="hr-HR" dirty="0" err="1">
                <a:solidFill>
                  <a:srgbClr val="FF0000"/>
                </a:solidFill>
              </a:rPr>
              <a:t>She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was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beheaded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 build="p"/>
      <p:bldP spid="13" grpId="0" build="p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2D02B4-531C-DCAC-5FE8-9C8E7A2D35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7089" cy="68580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3FD7E3-184F-2771-E67D-66FE8A9F97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181"/>
            <a:ext cx="5833117" cy="31001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FDBDA7-A466-9D1B-D4E5-942A4AA8E8FF}"/>
              </a:ext>
            </a:extLst>
          </p:cNvPr>
          <p:cNvSpPr txBox="1"/>
          <p:nvPr/>
        </p:nvSpPr>
        <p:spPr>
          <a:xfrm>
            <a:off x="6181722" y="238246"/>
            <a:ext cx="545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meaning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bold</a:t>
            </a:r>
            <a:r>
              <a:rPr lang="hr-HR" sz="2800" dirty="0"/>
              <a:t>? </a:t>
            </a:r>
            <a:r>
              <a:rPr lang="hr-HR" sz="2800" dirty="0" err="1"/>
              <a:t>Circle</a:t>
            </a:r>
            <a:r>
              <a:rPr lang="hr-HR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E03F6F-0A9E-6303-9678-628E7FEB2872}"/>
              </a:ext>
            </a:extLst>
          </p:cNvPr>
          <p:cNvSpPr txBox="1"/>
          <p:nvPr/>
        </p:nvSpPr>
        <p:spPr>
          <a:xfrm>
            <a:off x="6181724" y="1328127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Translate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into</a:t>
            </a:r>
            <a:r>
              <a:rPr lang="hr-HR" sz="2800" dirty="0"/>
              <a:t> Croatian.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CEEF26-F9E5-A7D3-0479-4F73A0259996}"/>
              </a:ext>
            </a:extLst>
          </p:cNvPr>
          <p:cNvSpPr/>
          <p:nvPr/>
        </p:nvSpPr>
        <p:spPr>
          <a:xfrm>
            <a:off x="266701" y="2371725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6D2838-75B1-6CE7-917F-78CFA6C17024}"/>
              </a:ext>
            </a:extLst>
          </p:cNvPr>
          <p:cNvSpPr/>
          <p:nvPr/>
        </p:nvSpPr>
        <p:spPr>
          <a:xfrm>
            <a:off x="266701" y="3255264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0D19350-BA61-BD0F-868C-8FC826ACD079}"/>
              </a:ext>
            </a:extLst>
          </p:cNvPr>
          <p:cNvSpPr/>
          <p:nvPr/>
        </p:nvSpPr>
        <p:spPr>
          <a:xfrm>
            <a:off x="255268" y="3938777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5C5224-3379-B6F2-34D1-65B4AF73BDCC}"/>
              </a:ext>
            </a:extLst>
          </p:cNvPr>
          <p:cNvSpPr/>
          <p:nvPr/>
        </p:nvSpPr>
        <p:spPr>
          <a:xfrm>
            <a:off x="266701" y="4403221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73A976-8199-42F3-5F15-B221B4B9F3B9}"/>
              </a:ext>
            </a:extLst>
          </p:cNvPr>
          <p:cNvSpPr/>
          <p:nvPr/>
        </p:nvSpPr>
        <p:spPr>
          <a:xfrm>
            <a:off x="3276601" y="2371725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D73BD7-B34D-32DF-107F-D953BB681EB5}"/>
              </a:ext>
            </a:extLst>
          </p:cNvPr>
          <p:cNvSpPr/>
          <p:nvPr/>
        </p:nvSpPr>
        <p:spPr>
          <a:xfrm>
            <a:off x="3276601" y="3055238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0F1A52-CB46-FC6D-BD46-02B81E08AF3E}"/>
              </a:ext>
            </a:extLst>
          </p:cNvPr>
          <p:cNvSpPr/>
          <p:nvPr/>
        </p:nvSpPr>
        <p:spPr>
          <a:xfrm>
            <a:off x="3276601" y="3738751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B896B3-09BF-C834-F382-8D56FE8D8343}"/>
              </a:ext>
            </a:extLst>
          </p:cNvPr>
          <p:cNvSpPr/>
          <p:nvPr/>
        </p:nvSpPr>
        <p:spPr>
          <a:xfrm>
            <a:off x="3276601" y="4603247"/>
            <a:ext cx="247650" cy="20002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9A6890-FABA-148B-F2FA-39AD33016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7" y="1664434"/>
            <a:ext cx="4999153" cy="35817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643C1C-3BD8-D488-0E74-7D9A71FD4A7C}"/>
              </a:ext>
            </a:extLst>
          </p:cNvPr>
          <p:cNvSpPr txBox="1"/>
          <p:nvPr/>
        </p:nvSpPr>
        <p:spPr>
          <a:xfrm>
            <a:off x="6181723" y="2553782"/>
            <a:ext cx="545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queen</a:t>
            </a:r>
            <a:r>
              <a:rPr lang="hr-HR" sz="2800" dirty="0"/>
              <a:t> do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prefer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why</a:t>
            </a:r>
            <a:r>
              <a:rPr lang="hr-HR" sz="28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159D6-152E-7AD4-D187-4E7B9B9A4631}"/>
              </a:ext>
            </a:extLst>
          </p:cNvPr>
          <p:cNvSpPr txBox="1"/>
          <p:nvPr/>
        </p:nvSpPr>
        <p:spPr>
          <a:xfrm>
            <a:off x="6120422" y="3575461"/>
            <a:ext cx="581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LANGUAGE FOCUS </a:t>
            </a:r>
            <a:r>
              <a:rPr lang="hr-HR" sz="2800" dirty="0" err="1"/>
              <a:t>box</a:t>
            </a:r>
            <a:r>
              <a:rPr lang="hr-HR" sz="2800" dirty="0"/>
              <a:t>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1FA09F-7069-894B-4332-12972E65040C}"/>
              </a:ext>
            </a:extLst>
          </p:cNvPr>
          <p:cNvSpPr txBox="1"/>
          <p:nvPr/>
        </p:nvSpPr>
        <p:spPr>
          <a:xfrm>
            <a:off x="6201127" y="4698846"/>
            <a:ext cx="5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2DB2D2-63BB-8EEA-11DC-B91902DF88A4}"/>
              </a:ext>
            </a:extLst>
          </p:cNvPr>
          <p:cNvSpPr/>
          <p:nvPr/>
        </p:nvSpPr>
        <p:spPr>
          <a:xfrm>
            <a:off x="561977" y="4698846"/>
            <a:ext cx="323849" cy="34286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69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B5D7708-B8DE-C81F-0B81-E99188B4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7089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0B6FB5-9F34-9C7B-06B3-09491DC7D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9" y="1560513"/>
            <a:ext cx="449707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33521F-D809-7EA0-94FC-2D378BB34AF7}"/>
              </a:ext>
            </a:extLst>
          </p:cNvPr>
          <p:cNvSpPr txBox="1"/>
          <p:nvPr/>
        </p:nvSpPr>
        <p:spPr>
          <a:xfrm>
            <a:off x="6181725" y="285750"/>
            <a:ext cx="538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Fill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table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form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</a:t>
            </a:r>
            <a:r>
              <a:rPr lang="hr-HR" sz="2800" dirty="0"/>
              <a:t> TO BE.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3EC447-6E19-2234-EC43-607CE408292A}"/>
              </a:ext>
            </a:extLst>
          </p:cNvPr>
          <p:cNvSpPr txBox="1"/>
          <p:nvPr/>
        </p:nvSpPr>
        <p:spPr>
          <a:xfrm>
            <a:off x="6181725" y="1299815"/>
            <a:ext cx="538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C664F-9860-2683-9CCD-0D7A2ECCE5E5}"/>
              </a:ext>
            </a:extLst>
          </p:cNvPr>
          <p:cNvSpPr txBox="1"/>
          <p:nvPr/>
        </p:nvSpPr>
        <p:spPr>
          <a:xfrm>
            <a:off x="3238500" y="2686050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wasn’t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64D5B-3414-ECD3-2141-8E6A1E4E7012}"/>
              </a:ext>
            </a:extLst>
          </p:cNvPr>
          <p:cNvSpPr txBox="1"/>
          <p:nvPr/>
        </p:nvSpPr>
        <p:spPr>
          <a:xfrm>
            <a:off x="1532132" y="3097768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03098-DCA8-B397-7A17-DF0396C715C1}"/>
              </a:ext>
            </a:extLst>
          </p:cNvPr>
          <p:cNvSpPr txBox="1"/>
          <p:nvPr/>
        </p:nvSpPr>
        <p:spPr>
          <a:xfrm>
            <a:off x="514988" y="4320143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EBCB53-BF74-F2F8-E5F5-D3758BF888AF}"/>
              </a:ext>
            </a:extLst>
          </p:cNvPr>
          <p:cNvSpPr txBox="1"/>
          <p:nvPr/>
        </p:nvSpPr>
        <p:spPr>
          <a:xfrm>
            <a:off x="2551307" y="4928155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B94A33-17DA-8330-F949-3A4A50AF2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725" y="2254805"/>
            <a:ext cx="5286375" cy="16859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dirty="0"/>
              <a:t>Play a game.</a:t>
            </a:r>
          </a:p>
          <a:p>
            <a:pPr marL="0" indent="0" algn="just">
              <a:buNone/>
            </a:pPr>
            <a:r>
              <a:rPr lang="hr-HR" sz="2000" b="1" dirty="0">
                <a:hlinkClick r:id="rId4"/>
              </a:rPr>
              <a:t>https://wordwall.net/play/846/524/844</a:t>
            </a:r>
            <a:r>
              <a:rPr lang="hr-HR" sz="2000" b="1" dirty="0"/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229E8E-9FB7-1E53-B94F-20115FE9C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83" y="3881366"/>
            <a:ext cx="3812081" cy="28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35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1252843"/>
            <a:ext cx="3862763" cy="55048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5090380" y="949005"/>
            <a:ext cx="7101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WAS </a:t>
            </a:r>
            <a:r>
              <a:rPr lang="hr-HR" sz="2800" dirty="0" err="1"/>
              <a:t>or</a:t>
            </a:r>
            <a:r>
              <a:rPr lang="hr-HR" sz="2800" dirty="0"/>
              <a:t> WERE.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248168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9172" y="376139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/>
              <a:t>Make </a:t>
            </a:r>
            <a:r>
              <a:rPr lang="hr-HR" sz="2800" dirty="0" err="1"/>
              <a:t>question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Mary Queen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Scots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009AB-92C3-D25E-8945-F96594925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024"/>
            <a:ext cx="6096000" cy="17886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D9FB1-2271-9415-BACD-63B07A634A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136746" y="3213882"/>
            <a:ext cx="5822507" cy="1260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6FD66D-BB99-D3D3-56AE-FA0A361D1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0" y="1594388"/>
            <a:ext cx="4861981" cy="42599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B8DA9-0477-AB74-F50D-0D11A2A037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7246" r="3219"/>
          <a:stretch/>
        </p:blipFill>
        <p:spPr>
          <a:xfrm>
            <a:off x="571874" y="1899636"/>
            <a:ext cx="4709591" cy="3922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39172" y="499456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7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EBFA19-9DAC-FDEA-D08B-5251853B00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1309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EEA9A-EC0D-C7EB-70AE-54C271689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74" y="301626"/>
            <a:ext cx="5581651" cy="142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Make as </a:t>
            </a:r>
            <a:r>
              <a:rPr lang="hr-HR" dirty="0" err="1"/>
              <a:t>many</a:t>
            </a:r>
            <a:r>
              <a:rPr lang="hr-HR" dirty="0"/>
              <a:t> </a:t>
            </a:r>
            <a:r>
              <a:rPr lang="hr-HR" dirty="0" err="1"/>
              <a:t>true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queens</a:t>
            </a:r>
            <a:r>
              <a:rPr lang="hr-HR" dirty="0"/>
              <a:t> as </a:t>
            </a:r>
            <a:r>
              <a:rPr lang="hr-HR" dirty="0" err="1"/>
              <a:t>possible</a:t>
            </a:r>
            <a:r>
              <a:rPr lang="hr-HR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63E22-D95C-21BD-BC48-0B14C743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r="2984"/>
          <a:stretch/>
        </p:blipFill>
        <p:spPr>
          <a:xfrm>
            <a:off x="0" y="2212743"/>
            <a:ext cx="6162675" cy="25918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14C4548-4CCD-E3A9-9B3B-4A08577BF2D1}"/>
              </a:ext>
            </a:extLst>
          </p:cNvPr>
          <p:cNvSpPr txBox="1">
            <a:spLocks/>
          </p:cNvSpPr>
          <p:nvPr/>
        </p:nvSpPr>
        <p:spPr>
          <a:xfrm>
            <a:off x="6276973" y="1601117"/>
            <a:ext cx="5581652" cy="26969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A </a:t>
            </a:r>
            <a:r>
              <a:rPr lang="hr-HR" dirty="0" err="1"/>
              <a:t>or</a:t>
            </a:r>
            <a:r>
              <a:rPr lang="hr-HR" dirty="0"/>
              <a:t> B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underline</a:t>
            </a:r>
            <a:r>
              <a:rPr lang="hr-HR" dirty="0"/>
              <a:t> </a:t>
            </a:r>
            <a:r>
              <a:rPr lang="hr-HR" dirty="0" err="1"/>
              <a:t>all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tense</a:t>
            </a:r>
            <a:r>
              <a:rPr lang="hr-HR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Write</a:t>
            </a:r>
            <a:r>
              <a:rPr lang="hr-HR" dirty="0"/>
              <a:t> some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both</a:t>
            </a:r>
            <a:r>
              <a:rPr lang="hr-HR" dirty="0"/>
              <a:t> </a:t>
            </a:r>
            <a:r>
              <a:rPr lang="hr-HR" dirty="0" err="1"/>
              <a:t>stories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board</a:t>
            </a:r>
            <a:r>
              <a:rPr lang="hr-HR" dirty="0"/>
              <a:t>,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main</a:t>
            </a:r>
            <a:r>
              <a:rPr lang="hr-HR" dirty="0"/>
              <a:t> </a:t>
            </a:r>
            <a:r>
              <a:rPr lang="hr-HR" dirty="0" err="1"/>
              <a:t>character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story (a </a:t>
            </a:r>
            <a:r>
              <a:rPr lang="hr-HR" dirty="0" err="1"/>
              <a:t>famous</a:t>
            </a:r>
            <a:r>
              <a:rPr lang="hr-HR" dirty="0"/>
              <a:t> </a:t>
            </a:r>
            <a:r>
              <a:rPr lang="hr-HR" dirty="0" err="1"/>
              <a:t>singer</a:t>
            </a:r>
            <a:r>
              <a:rPr lang="hr-HR" dirty="0"/>
              <a:t>, </a:t>
            </a:r>
            <a:r>
              <a:rPr lang="hr-HR" dirty="0" err="1"/>
              <a:t>actor</a:t>
            </a:r>
            <a:r>
              <a:rPr lang="hr-HR" dirty="0"/>
              <a:t>, </a:t>
            </a:r>
            <a:r>
              <a:rPr lang="hr-HR" dirty="0" err="1"/>
              <a:t>sportperson</a:t>
            </a:r>
            <a:r>
              <a:rPr lang="hr-HR" dirty="0"/>
              <a:t> </a:t>
            </a:r>
            <a:r>
              <a:rPr lang="hr-HR" dirty="0" err="1"/>
              <a:t>etc</a:t>
            </a:r>
            <a:r>
              <a:rPr lang="hr-HR" dirty="0"/>
              <a:t>.) </a:t>
            </a:r>
            <a:r>
              <a:rPr lang="hr-HR" dirty="0" err="1"/>
              <a:t>and</a:t>
            </a:r>
            <a:r>
              <a:rPr lang="hr-HR" dirty="0"/>
              <a:t> make a </a:t>
            </a:r>
            <a:r>
              <a:rPr lang="hr-HR" dirty="0" err="1"/>
              <a:t>silly</a:t>
            </a:r>
            <a:r>
              <a:rPr lang="hr-HR" dirty="0"/>
              <a:t> story.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F61E2-526D-C914-41C5-B4141C4EBF4D}"/>
              </a:ext>
            </a:extLst>
          </p:cNvPr>
          <p:cNvSpPr txBox="1">
            <a:spLocks/>
          </p:cNvSpPr>
          <p:nvPr/>
        </p:nvSpPr>
        <p:spPr>
          <a:xfrm>
            <a:off x="6276973" y="4736602"/>
            <a:ext cx="5581651" cy="142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2 are </a:t>
            </a:r>
            <a:r>
              <a:rPr lang="hr-HR" dirty="0" err="1"/>
              <a:t>regular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which</a:t>
            </a:r>
            <a:r>
              <a:rPr lang="hr-HR" dirty="0"/>
              <a:t> are </a:t>
            </a:r>
            <a:r>
              <a:rPr lang="hr-HR" dirty="0" err="1"/>
              <a:t>irregular</a:t>
            </a:r>
            <a:r>
              <a:rPr lang="hr-H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74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749</Words>
  <Application>Microsoft Office PowerPoint</Application>
  <PresentationFormat>Widescreen</PresentationFormat>
  <Paragraphs>111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Lesson 1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35</vt:lpstr>
      <vt:lpstr>PowerPoint Presentation</vt:lpstr>
      <vt:lpstr>PowerPoint Presentation</vt:lpstr>
      <vt:lpstr>PowerPoint Presentation</vt:lpstr>
      <vt:lpstr>PowerPoint Presentation</vt:lpstr>
      <vt:lpstr>Workbook, page 36</vt:lpstr>
      <vt:lpstr>Workbook, page 37</vt:lpstr>
      <vt:lpstr>PowerPoint Presentation</vt:lpstr>
      <vt:lpstr>Workbook, p. 38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1 - History</dc:title>
  <dc:creator>Josipa</dc:creator>
  <cp:lastModifiedBy>Sanja Ivoš</cp:lastModifiedBy>
  <cp:revision>41</cp:revision>
  <dcterms:created xsi:type="dcterms:W3CDTF">2022-08-24T17:34:00Z</dcterms:created>
  <dcterms:modified xsi:type="dcterms:W3CDTF">2022-10-05T11:02:56Z</dcterms:modified>
</cp:coreProperties>
</file>